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502" r:id="rId3"/>
    <p:sldId id="568" r:id="rId4"/>
    <p:sldId id="569" r:id="rId5"/>
    <p:sldId id="570" r:id="rId6"/>
    <p:sldId id="571" r:id="rId7"/>
    <p:sldId id="572" r:id="rId8"/>
    <p:sldId id="573" r:id="rId9"/>
    <p:sldId id="574" r:id="rId10"/>
    <p:sldId id="575" r:id="rId11"/>
    <p:sldId id="576" r:id="rId12"/>
    <p:sldId id="577" r:id="rId13"/>
    <p:sldId id="578" r:id="rId14"/>
    <p:sldId id="579" r:id="rId15"/>
    <p:sldId id="580" r:id="rId16"/>
    <p:sldId id="581" r:id="rId17"/>
    <p:sldId id="584" r:id="rId18"/>
    <p:sldId id="582" r:id="rId19"/>
    <p:sldId id="583" r:id="rId20"/>
    <p:sldId id="585" r:id="rId21"/>
    <p:sldId id="586" r:id="rId22"/>
    <p:sldId id="587" r:id="rId23"/>
    <p:sldId id="588" r:id="rId24"/>
    <p:sldId id="589" r:id="rId25"/>
    <p:sldId id="590" r:id="rId26"/>
    <p:sldId id="591" r:id="rId27"/>
    <p:sldId id="592" r:id="rId28"/>
    <p:sldId id="593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232" y="6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B0BEB6-8D68-3E02-9CDF-828CD70B8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6C72F43-24CE-C2D6-FB03-46AA049E04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6E238A-5F5F-36C1-5131-943EC08F6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48A39-127D-4E67-AE6C-4F5B39A52565}" type="datetimeFigureOut">
              <a:rPr lang="zh-CN" altLang="en-US" smtClean="0"/>
              <a:t>2024-05-04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53CE0F-4C17-C042-3DDD-F3AFF0B4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F19E86-2044-486A-F5FE-F37EF0718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8A809-6744-403F-80BC-FF554993C0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637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4E2CFF-5FDD-7ED5-F956-7499AC844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A543542-EC05-F193-5E22-B5A796D0EB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47FEC0-27E8-08DF-15BD-9441E69D3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48A39-127D-4E67-AE6C-4F5B39A52565}" type="datetimeFigureOut">
              <a:rPr lang="zh-CN" altLang="en-US" smtClean="0"/>
              <a:t>2024-05-04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7D9A4B-7516-53BE-D162-CD1B32AAB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195378-8C92-EB84-BB19-4F5F2EFD3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8A809-6744-403F-80BC-FF554993C0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86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ACA3C42-2C2D-4E22-46EB-7F2A68339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A84F3E2-03BA-0A16-C62C-046417A4AB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DF8EDD-0486-3471-4E0E-AFC9CDF87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48A39-127D-4E67-AE6C-4F5B39A52565}" type="datetimeFigureOut">
              <a:rPr lang="zh-CN" altLang="en-US" smtClean="0"/>
              <a:t>2024-05-04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5EB3E6-2E76-7B4D-C1F4-A6A59A9B3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CD556E-56C7-4415-84B2-2039741EA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8A809-6744-403F-80BC-FF554993C0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8103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2024-05-04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90111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2024-05-04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915235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2024-05-04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440111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2024-05-04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9832229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2024-05-04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401101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2024-05-04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918386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2024-05-04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37175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2024-05-04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0889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FEA077-75EE-6D7E-48C5-05C998FBF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176428-0913-F62C-F97C-06EC67E38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392ECD-895F-039A-09B1-3D249AD3B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48A39-127D-4E67-AE6C-4F5B39A52565}" type="datetimeFigureOut">
              <a:rPr lang="zh-CN" altLang="en-US" smtClean="0"/>
              <a:t>2024-05-04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3530B2-468C-8E3D-BEB9-BCBEE15A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467A37-1E79-74EB-FE76-5E13F9CA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8A809-6744-403F-80BC-FF554993C0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1083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2024-05-04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911105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2024-05-04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7687650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2024-05-04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624779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纸张纹理空白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1339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23A160-3340-F532-51AD-7B2C2894F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871F61-7ED9-3226-8D13-77AB79FC81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D4353A-FB9B-EE1A-81DA-4DC3EAAE3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48A39-127D-4E67-AE6C-4F5B39A52565}" type="datetimeFigureOut">
              <a:rPr lang="zh-CN" altLang="en-US" smtClean="0"/>
              <a:t>2024-05-04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84827B-14DD-5759-6A00-1B008CB8D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48DA5A-7A98-3BEB-73A5-B6D1B4D8F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8A809-6744-403F-80BC-FF554993C0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54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ECE8FC-12E1-9C5C-1E3D-20FE995F6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F1701A-0335-21F4-E8B5-E3274C9EC6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8EB12B3-6515-7DAC-9F4B-9B9DA4B416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10C8AB-A288-62E3-F9A0-F75A3B56A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48A39-127D-4E67-AE6C-4F5B39A52565}" type="datetimeFigureOut">
              <a:rPr lang="zh-CN" altLang="en-US" smtClean="0"/>
              <a:t>2024-05-04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38ADD2-C2F7-1A1C-D5B1-99393DFC5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E85F54-8877-A793-55CC-62EA7F4FE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8A809-6744-403F-80BC-FF554993C0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802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67F1FE-F902-CE9D-4051-C3574357B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3789CE-8D34-F331-734E-E3295AA06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179294-1B23-AFC3-6A77-BAC2CC1682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6D03A8D-C7FA-762E-B2AC-C95698ECE8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EE6B647-302F-C524-F621-3595C391AB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C4597E2-AD73-9545-F29A-4F2D4F4F7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48A39-127D-4E67-AE6C-4F5B39A52565}" type="datetimeFigureOut">
              <a:rPr lang="zh-CN" altLang="en-US" smtClean="0"/>
              <a:t>2024-05-04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5E340E4-88E2-6B9F-9D59-0B1A382EB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E033B31-C9CA-BA82-F420-84557D83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8A809-6744-403F-80BC-FF554993C0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800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2D2942-D4D8-8DAF-84BC-66CC03490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F10ED3-84ED-B4E1-FCF9-9C6F1F66F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48A39-127D-4E67-AE6C-4F5B39A52565}" type="datetimeFigureOut">
              <a:rPr lang="zh-CN" altLang="en-US" smtClean="0"/>
              <a:t>2024-05-04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B42B6F9-FE5A-2B1F-5CA9-516D4FBCA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A178702-19F6-B052-7F2D-F73426832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8A809-6744-403F-80BC-FF554993C0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0723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931F2D1-5E2D-3B94-B63A-A8F9A8398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48A39-127D-4E67-AE6C-4F5B39A52565}" type="datetimeFigureOut">
              <a:rPr lang="zh-CN" altLang="en-US" smtClean="0"/>
              <a:t>2024-05-04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7AD8770-D538-3A1B-70E7-6ECED0C1B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0745FE-7F26-1ED1-0AB2-AF8A224D1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8A809-6744-403F-80BC-FF554993C0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549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FACD4F-4EBA-F8DF-C34C-9229E86FD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B59FE6-B20E-A716-5242-83881407E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91103E1-45FD-D76C-B1AF-55B5101979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3B4FB14-1E1F-AB88-8F12-F7235B7DB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48A39-127D-4E67-AE6C-4F5B39A52565}" type="datetimeFigureOut">
              <a:rPr lang="zh-CN" altLang="en-US" smtClean="0"/>
              <a:t>2024-05-04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F32868-55BA-1058-119B-F9587A6E1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75FC87A-5DF3-F92C-66E7-A51FE2FD6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8A809-6744-403F-80BC-FF554993C0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557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C5E581-CB1E-CAD7-F3EC-3DD2B2562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6DC41E1-4062-7240-2676-9F0D9D934C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D4650A3-3CAD-0775-06C2-4C8F6408AC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5E3043-DA2D-237F-6A37-B69266C20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48A39-127D-4E67-AE6C-4F5B39A52565}" type="datetimeFigureOut">
              <a:rPr lang="zh-CN" altLang="en-US" smtClean="0"/>
              <a:t>2024-05-04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615C47-32D6-7FF5-1EBB-36AE31755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4C984C5-A348-D993-CD4B-4E735895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8A809-6744-403F-80BC-FF554993C0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062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A5CC7BD-A0A8-9C1E-FDDD-17CE55600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8ADF72-F856-71FA-05DF-81379954B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C4EEF1-7CC4-22FC-EDFE-138DC4C7B1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48A39-127D-4E67-AE6C-4F5B39A52565}" type="datetimeFigureOut">
              <a:rPr lang="zh-CN" altLang="en-US" smtClean="0"/>
              <a:t>2024-05-04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2BF908-7296-DCE0-DC9E-7EF4E68683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065140-26CC-F9C3-01E7-FB1CB8BE38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8A809-6744-403F-80BC-FF554993C0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251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14000">
              <a:srgbClr val="FFEECB"/>
            </a:gs>
            <a:gs pos="100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2024-05-04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429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7CF6320-53F6-FEE4-B7CD-04021830C91C}"/>
              </a:ext>
            </a:extLst>
          </p:cNvPr>
          <p:cNvSpPr/>
          <p:nvPr/>
        </p:nvSpPr>
        <p:spPr>
          <a:xfrm>
            <a:off x="0" y="0"/>
            <a:ext cx="6294120" cy="6858000"/>
          </a:xfrm>
          <a:prstGeom prst="rect">
            <a:avLst/>
          </a:prstGeom>
          <a:gradFill>
            <a:gsLst>
              <a:gs pos="0">
                <a:srgbClr val="1C2F43"/>
              </a:gs>
              <a:gs pos="10000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8865E62-C7AC-CB5F-9D5C-BD6BDB2A5BDD}"/>
              </a:ext>
            </a:extLst>
          </p:cNvPr>
          <p:cNvSpPr txBox="1"/>
          <p:nvPr/>
        </p:nvSpPr>
        <p:spPr>
          <a:xfrm>
            <a:off x="199109" y="489504"/>
            <a:ext cx="70233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汉仪旗黑X1-75W" pitchFamily="18" charset="-122"/>
                <a:cs typeface="Times New Roman" pitchFamily="18" charset="0"/>
                <a:sym typeface="+mn-ea"/>
              </a:rPr>
              <a:t>Nerf			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4839D7A-F291-364B-4FE3-6E03A53FF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764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BBCEBA7-1BD5-FCE8-59A9-44D232132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BCED013-084E-66E8-2134-9B43C344A797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50CBF2-BC98-8570-7774-1F69BC307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633" y="1560415"/>
            <a:ext cx="7868054" cy="3810196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8E58ADF3-1571-3009-E0AD-DEF3476FEE5C}"/>
              </a:ext>
            </a:extLst>
          </p:cNvPr>
          <p:cNvCxnSpPr/>
          <p:nvPr/>
        </p:nvCxnSpPr>
        <p:spPr>
          <a:xfrm flipV="1">
            <a:off x="7595160" y="3318485"/>
            <a:ext cx="1822744" cy="696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C79974D0-D58B-AB89-EA9A-B7995F62A686}"/>
              </a:ext>
            </a:extLst>
          </p:cNvPr>
          <p:cNvSpPr txBox="1"/>
          <p:nvPr/>
        </p:nvSpPr>
        <p:spPr>
          <a:xfrm>
            <a:off x="9645494" y="2666995"/>
            <a:ext cx="1931746" cy="87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不是完全均匀，加了些噪声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5496FB4-40BC-7ABB-A554-628E25C20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97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DFCC1E8-B6DC-5872-E0EC-FE0B71E0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A68B72-393D-4156-DE24-6260E6ED5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821" y="1072342"/>
            <a:ext cx="9596614" cy="478634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5C63EFF-F140-FAF4-E267-6BFB931D6D32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42BC43-491F-9B79-706F-72516D114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714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DEA7774-5ABA-3F2A-1DE9-32A99D75E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194DCE-C863-8CF1-A379-5D44FFA26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014" y="972810"/>
            <a:ext cx="7461633" cy="328946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77EAAC9-AF4F-64B8-7D15-D8674A5627D0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0507020-FEFA-DA02-43F9-6A1EDC88B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10B30D7-0F15-6FC8-1739-0A1F8695FD7A}"/>
              </a:ext>
            </a:extLst>
          </p:cNvPr>
          <p:cNvSpPr txBox="1"/>
          <p:nvPr/>
        </p:nvSpPr>
        <p:spPr>
          <a:xfrm>
            <a:off x="871451" y="153541"/>
            <a:ext cx="83267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Preprocessing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1E1975F-197D-5A99-54FD-145BE680A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5851" y="4552857"/>
            <a:ext cx="5505733" cy="180349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9301CF5-7618-C7E9-0740-71B3BD2B6B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782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3006FF8-73A3-6B8E-CA34-2E087F6C9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BBF8510-4BCA-C408-C25A-8698E30403A5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BECD5C-082C-85C4-1B60-D90187019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C6DAC2C-353C-78D7-AD0A-C062FB1A3B2C}"/>
              </a:ext>
            </a:extLst>
          </p:cNvPr>
          <p:cNvSpPr txBox="1"/>
          <p:nvPr/>
        </p:nvSpPr>
        <p:spPr>
          <a:xfrm>
            <a:off x="871451" y="153541"/>
            <a:ext cx="83267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Framework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ED52411-0DB7-569F-4FAB-D2F429AA6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209" y="893290"/>
            <a:ext cx="8268125" cy="488975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64B1C90-9212-67AE-D84E-D0AD85EC6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861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DCE6FAD-3BF0-FA74-91D7-6BDB9462E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DB44A28-05E4-D82A-E0E1-EC5CB7A72AC6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5A3A51-7CF2-1DF8-CEB7-FA7E82427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72" y="136525"/>
            <a:ext cx="8255424" cy="34164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1265045-A37F-025F-EF8E-C4E789E15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749" y="3224098"/>
            <a:ext cx="3289469" cy="321961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6A8A40F-047F-742B-9D41-26ABC55A6DAA}"/>
              </a:ext>
            </a:extLst>
          </p:cNvPr>
          <p:cNvSpPr txBox="1"/>
          <p:nvPr/>
        </p:nvSpPr>
        <p:spPr>
          <a:xfrm>
            <a:off x="7496869" y="3875602"/>
            <a:ext cx="2593070" cy="87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观测方向不应该影响密度，但是会改变颜色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E98C10-2C3D-AD6C-0531-EA68AF594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72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913CA6C-C822-D893-193B-1459360D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C85033-D433-5A48-6BD8-F1E0AEA81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657" y="534436"/>
            <a:ext cx="8300754" cy="458708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0FDB5E8-16B3-3BE9-AE48-0C94149F2F63}"/>
              </a:ext>
            </a:extLst>
          </p:cNvPr>
          <p:cNvSpPr/>
          <p:nvPr/>
        </p:nvSpPr>
        <p:spPr>
          <a:xfrm>
            <a:off x="0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348BBE03-11B6-43A1-A164-BFB7A99F4C84}"/>
              </a:ext>
            </a:extLst>
          </p:cNvPr>
          <p:cNvCxnSpPr>
            <a:cxnSpLocks/>
          </p:cNvCxnSpPr>
          <p:nvPr/>
        </p:nvCxnSpPr>
        <p:spPr>
          <a:xfrm flipV="1">
            <a:off x="4606532" y="1489126"/>
            <a:ext cx="2801988" cy="2306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A1FA0CAA-5F1F-7546-72F5-1ECCFA5F265C}"/>
              </a:ext>
            </a:extLst>
          </p:cNvPr>
          <p:cNvSpPr txBox="1"/>
          <p:nvPr/>
        </p:nvSpPr>
        <p:spPr>
          <a:xfrm>
            <a:off x="7479315" y="1182841"/>
            <a:ext cx="226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20+20+20 = 60</a:t>
            </a:r>
            <a:endParaRPr lang="zh-CN" altLang="en-US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70CB755A-D444-BEDD-95CF-61968DDD700E}"/>
              </a:ext>
            </a:extLst>
          </p:cNvPr>
          <p:cNvCxnSpPr>
            <a:cxnSpLocks/>
          </p:cNvCxnSpPr>
          <p:nvPr/>
        </p:nvCxnSpPr>
        <p:spPr>
          <a:xfrm>
            <a:off x="4824290" y="4488229"/>
            <a:ext cx="2781580" cy="270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A2C44B52-B8BA-7D98-1E24-EB7B865ADBFE}"/>
              </a:ext>
            </a:extLst>
          </p:cNvPr>
          <p:cNvSpPr txBox="1"/>
          <p:nvPr/>
        </p:nvSpPr>
        <p:spPr>
          <a:xfrm>
            <a:off x="7717899" y="4623681"/>
            <a:ext cx="226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8+8+8 = 24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C1F64C-A9FB-5ED7-ADFF-A972E7855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174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F78FB40-BDC0-EEFF-7444-F27DBA21B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00E585-4640-0806-3683-6D709ADB8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242" y="4288855"/>
            <a:ext cx="7251551" cy="25494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6F7A95B-3D91-F69E-78FC-C3AD4E542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242" y="0"/>
            <a:ext cx="7251551" cy="428885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36006B6-B5C8-CC7F-35A4-97C825723C75}"/>
              </a:ext>
            </a:extLst>
          </p:cNvPr>
          <p:cNvSpPr/>
          <p:nvPr/>
        </p:nvSpPr>
        <p:spPr>
          <a:xfrm>
            <a:off x="0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85B868-7932-E6A5-7A14-A099A5F84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653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92EB061-E40C-2B63-3AAE-7A5D67089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07387F-7A74-6E59-6E1D-8A7236578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519" y="1332612"/>
            <a:ext cx="9021842" cy="426580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A143F97-6C53-BC47-A58D-3EAF222268C1}"/>
              </a:ext>
            </a:extLst>
          </p:cNvPr>
          <p:cNvSpPr/>
          <p:nvPr/>
        </p:nvSpPr>
        <p:spPr>
          <a:xfrm>
            <a:off x="0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94A1AB3-C57C-E915-EBB8-649ACABD64BC}"/>
              </a:ext>
            </a:extLst>
          </p:cNvPr>
          <p:cNvSpPr txBox="1"/>
          <p:nvPr/>
        </p:nvSpPr>
        <p:spPr>
          <a:xfrm>
            <a:off x="6358410" y="544398"/>
            <a:ext cx="2143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256+63 = 319</a:t>
            </a:r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59B46F8-D909-FBEF-824B-F11FE7D201C0}"/>
              </a:ext>
            </a:extLst>
          </p:cNvPr>
          <p:cNvCxnSpPr/>
          <p:nvPr/>
        </p:nvCxnSpPr>
        <p:spPr>
          <a:xfrm flipV="1">
            <a:off x="7091142" y="999179"/>
            <a:ext cx="0" cy="2113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D31F3DC-13E6-49FD-EF01-A179CDF1235C}"/>
              </a:ext>
            </a:extLst>
          </p:cNvPr>
          <p:cNvCxnSpPr/>
          <p:nvPr/>
        </p:nvCxnSpPr>
        <p:spPr>
          <a:xfrm>
            <a:off x="7169865" y="4275274"/>
            <a:ext cx="48445" cy="177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E3A7B6B0-4E19-8BD9-43A0-951D58CF6FE9}"/>
              </a:ext>
            </a:extLst>
          </p:cNvPr>
          <p:cNvSpPr txBox="1"/>
          <p:nvPr/>
        </p:nvSpPr>
        <p:spPr>
          <a:xfrm>
            <a:off x="6358410" y="6208302"/>
            <a:ext cx="2143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256+27 = 283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6B387B-5E2C-10C4-065D-89267F439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61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F81FB81-7E0A-D3F3-AA15-9508C15F3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219B7A-300D-9802-F305-F0BCF21D1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749" y="1160069"/>
            <a:ext cx="7785500" cy="422296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60A2DD8-986B-CCF1-FAEA-F8F2B289367A}"/>
              </a:ext>
            </a:extLst>
          </p:cNvPr>
          <p:cNvSpPr/>
          <p:nvPr/>
        </p:nvSpPr>
        <p:spPr>
          <a:xfrm>
            <a:off x="0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F918CB-820B-C954-96CC-D349B0EFF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05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DF4A5FD-D55B-63FD-E479-866436A6D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67E0664-785F-1D25-503A-B31A8FD85B5F}"/>
              </a:ext>
            </a:extLst>
          </p:cNvPr>
          <p:cNvSpPr/>
          <p:nvPr/>
        </p:nvSpPr>
        <p:spPr>
          <a:xfrm>
            <a:off x="0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C7FB63-0B89-8DBB-A849-1B0CDF7CB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566" y="136525"/>
            <a:ext cx="8201230" cy="461277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7C09DCB-A200-A040-5EA5-FDFC30D41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880" y="4937033"/>
            <a:ext cx="8973011" cy="17844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34507DB-2171-3DD3-0CE7-186720ECC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252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92BEE19-BC69-CA91-2965-395E395E3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1D4832E-B11E-34E3-D224-58D26A32D1CC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A0D3780-DFC6-8FCE-6ECF-F5BB44783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4C5BB2F-0111-92D6-3C86-3AABE99EF7E3}"/>
              </a:ext>
            </a:extLst>
          </p:cNvPr>
          <p:cNvSpPr txBox="1"/>
          <p:nvPr/>
        </p:nvSpPr>
        <p:spPr>
          <a:xfrm>
            <a:off x="871451" y="153541"/>
            <a:ext cx="83267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Shape Representations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016D3F-558E-74E9-950E-966E9B843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3E91ED5-6AFA-8636-C80A-23CB4C2F6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095" y="747185"/>
            <a:ext cx="8966661" cy="401975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DEB702F-594C-DCD2-89EA-3911009D8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1214" y="5091038"/>
            <a:ext cx="8763450" cy="144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822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41D6612-3A22-8CF4-3713-C06A3818C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B87F38-F0FC-4E0B-5FF9-602A49AA8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180" y="1498759"/>
            <a:ext cx="8575919" cy="485759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A45A7A4-7B40-A86E-3FBF-204263E86E2D}"/>
              </a:ext>
            </a:extLst>
          </p:cNvPr>
          <p:cNvSpPr/>
          <p:nvPr/>
        </p:nvSpPr>
        <p:spPr>
          <a:xfrm>
            <a:off x="0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FF0B0A6-8F0C-4989-3E89-BE5B679BA6F7}"/>
              </a:ext>
            </a:extLst>
          </p:cNvPr>
          <p:cNvSpPr/>
          <p:nvPr/>
        </p:nvSpPr>
        <p:spPr>
          <a:xfrm>
            <a:off x="5952684" y="3352757"/>
            <a:ext cx="1029457" cy="28838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4CC6609-BEE9-AF96-5330-FA81F234FA75}"/>
              </a:ext>
            </a:extLst>
          </p:cNvPr>
          <p:cNvCxnSpPr>
            <a:cxnSpLocks/>
          </p:cNvCxnSpPr>
          <p:nvPr/>
        </p:nvCxnSpPr>
        <p:spPr>
          <a:xfrm flipH="1" flipV="1">
            <a:off x="3080295" y="1201388"/>
            <a:ext cx="2940010" cy="2151369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55C16DB2-667F-70B3-267B-E6152CEE9DD1}"/>
              </a:ext>
            </a:extLst>
          </p:cNvPr>
          <p:cNvSpPr txBox="1"/>
          <p:nvPr/>
        </p:nvSpPr>
        <p:spPr>
          <a:xfrm>
            <a:off x="1162817" y="555057"/>
            <a:ext cx="3475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Sigma</a:t>
            </a:r>
            <a:r>
              <a:rPr lang="zh-CN" altLang="en-US" dirty="0"/>
              <a:t>是密度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∈</a:t>
            </a:r>
            <a:r>
              <a:rPr lang="en-US" altLang="zh-CN" dirty="0">
                <a:ea typeface="宋体" panose="02010600030101010101" pitchFamily="2" charset="-122"/>
              </a:rPr>
              <a:t>(</a:t>
            </a:r>
            <a:r>
              <a:rPr lang="en-US" altLang="zh-CN" dirty="0"/>
              <a:t>0,1)</a:t>
            </a:r>
            <a:r>
              <a:rPr lang="zh-CN" altLang="en-US" dirty="0"/>
              <a:t>，</a:t>
            </a:r>
            <a:r>
              <a:rPr lang="en-US" altLang="zh-CN" dirty="0"/>
              <a:t>T</a:t>
            </a:r>
            <a:r>
              <a:rPr lang="zh-CN" altLang="en-US" dirty="0"/>
              <a:t>是透过率，密度越大透过越少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F74B120-FDF1-D87D-6F4D-E614E36C292D}"/>
              </a:ext>
            </a:extLst>
          </p:cNvPr>
          <p:cNvSpPr/>
          <p:nvPr/>
        </p:nvSpPr>
        <p:spPr>
          <a:xfrm>
            <a:off x="5583291" y="3280092"/>
            <a:ext cx="1568407" cy="411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D2673B2-E10E-59CE-3309-7AFF2AC28F54}"/>
              </a:ext>
            </a:extLst>
          </p:cNvPr>
          <p:cNvCxnSpPr>
            <a:cxnSpLocks/>
          </p:cNvCxnSpPr>
          <p:nvPr/>
        </p:nvCxnSpPr>
        <p:spPr>
          <a:xfrm flipV="1">
            <a:off x="6171696" y="1336234"/>
            <a:ext cx="1250625" cy="19438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33ED81B5-03CB-2EEE-EBDA-0CCF41BDD7E3}"/>
              </a:ext>
            </a:extLst>
          </p:cNvPr>
          <p:cNvSpPr txBox="1"/>
          <p:nvPr/>
        </p:nvSpPr>
        <p:spPr>
          <a:xfrm>
            <a:off x="5952684" y="601286"/>
            <a:ext cx="3475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</a:t>
            </a:r>
            <a:r>
              <a:rPr lang="zh-CN" altLang="en-US" dirty="0"/>
              <a:t>（</a:t>
            </a:r>
            <a:r>
              <a:rPr lang="en-US" altLang="zh-CN" dirty="0" err="1"/>
              <a:t>s+ds</a:t>
            </a:r>
            <a:r>
              <a:rPr lang="zh-CN" altLang="en-US" dirty="0"/>
              <a:t>）是概率，等于</a:t>
            </a:r>
            <a:r>
              <a:rPr lang="en-US" altLang="zh-CN" dirty="0"/>
              <a:t>s</a:t>
            </a:r>
            <a:r>
              <a:rPr lang="zh-CN" altLang="en-US" dirty="0"/>
              <a:t>点透过概率乘</a:t>
            </a:r>
            <a:r>
              <a:rPr lang="en-US" altLang="zh-CN" dirty="0"/>
              <a:t>ds</a:t>
            </a:r>
            <a:r>
              <a:rPr lang="zh-CN" altLang="en-US" dirty="0"/>
              <a:t>点透过概率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08FB4BE-EF2D-3299-F79A-AA6863C5653E}"/>
              </a:ext>
            </a:extLst>
          </p:cNvPr>
          <p:cNvSpPr/>
          <p:nvPr/>
        </p:nvSpPr>
        <p:spPr>
          <a:xfrm>
            <a:off x="8217489" y="4908277"/>
            <a:ext cx="612627" cy="365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1BCA973-DF1C-9CEB-564B-DF2AEBE84576}"/>
              </a:ext>
            </a:extLst>
          </p:cNvPr>
          <p:cNvCxnSpPr>
            <a:cxnSpLocks/>
          </p:cNvCxnSpPr>
          <p:nvPr/>
        </p:nvCxnSpPr>
        <p:spPr>
          <a:xfrm flipH="1">
            <a:off x="7351534" y="5258850"/>
            <a:ext cx="705548" cy="4637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5012EE37-7413-B738-5589-4AE3A7F34F71}"/>
              </a:ext>
            </a:extLst>
          </p:cNvPr>
          <p:cNvSpPr txBox="1"/>
          <p:nvPr/>
        </p:nvSpPr>
        <p:spPr>
          <a:xfrm>
            <a:off x="5583291" y="5752848"/>
            <a:ext cx="257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</a:t>
            </a:r>
            <a:r>
              <a:rPr lang="zh-CN" altLang="en-US" dirty="0"/>
              <a:t>点无遮挡，</a:t>
            </a:r>
            <a:r>
              <a:rPr lang="en-US" altLang="zh-CN" dirty="0"/>
              <a:t>T(0) = 1</a:t>
            </a:r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9F2BC75-1E55-31BF-0D70-FC1A1D162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73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ABB959-B415-8DFE-C532-0284123F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210021D-C3D1-C980-35E3-828727ABE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40" y="131433"/>
            <a:ext cx="7448933" cy="205115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13BEB67-E3FC-4863-6238-FC9BE585E42C}"/>
              </a:ext>
            </a:extLst>
          </p:cNvPr>
          <p:cNvSpPr/>
          <p:nvPr/>
        </p:nvSpPr>
        <p:spPr>
          <a:xfrm>
            <a:off x="0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41EC4F-27D8-EFEC-4F89-1F15991FC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6FBD942-4949-CBCE-F0AE-8DF9DDB19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0796" y="2182588"/>
            <a:ext cx="8403474" cy="467541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F294160-93C8-ABCD-2E2E-8B5A9604C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0273" y="1108565"/>
            <a:ext cx="3975304" cy="101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18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6E448A7-2FA5-AB99-9B52-89C3F92A3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969E46-9F18-6B80-2BAA-6BDE3479D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22" y="390540"/>
            <a:ext cx="9824674" cy="574078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4E697FA-3726-421E-FA0D-187FAE2DC1DD}"/>
              </a:ext>
            </a:extLst>
          </p:cNvPr>
          <p:cNvSpPr/>
          <p:nvPr/>
        </p:nvSpPr>
        <p:spPr>
          <a:xfrm>
            <a:off x="0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473708-66A9-594D-A08B-B9A84F4F5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629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7EEFC21-8D01-6FE5-F782-39914B0F8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C477F6-FBF3-39D4-DC63-4490A044C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772" y="83540"/>
            <a:ext cx="5956828" cy="338197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6E9082C-7F9C-B691-37F5-6FC49437F820}"/>
              </a:ext>
            </a:extLst>
          </p:cNvPr>
          <p:cNvSpPr/>
          <p:nvPr/>
        </p:nvSpPr>
        <p:spPr>
          <a:xfrm>
            <a:off x="0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7FB3886-463D-ADF6-1680-D8A16A989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41" y="3456766"/>
            <a:ext cx="5982859" cy="32647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3CC45E1-AB2F-E612-9D65-DC592AA49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98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360EF85-E3C4-E14A-3E8B-D610CE7F6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86EC08B-EE3D-77D0-0C03-AD512B6E8BDF}"/>
              </a:ext>
            </a:extLst>
          </p:cNvPr>
          <p:cNvSpPr/>
          <p:nvPr/>
        </p:nvSpPr>
        <p:spPr>
          <a:xfrm>
            <a:off x="0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E74FE7-0A60-AD1E-9E1B-9AF564F0B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E90464F-A432-403D-CBF3-E98BE6FFB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042" y="377944"/>
            <a:ext cx="7645793" cy="439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576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EC81A5-C96F-59B1-449C-0C8C72E71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768F2D-1BE5-C998-711D-02334667E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209" y="962459"/>
            <a:ext cx="9064337" cy="512138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621B60F-224A-3C14-9118-EEB96B5BB6EB}"/>
              </a:ext>
            </a:extLst>
          </p:cNvPr>
          <p:cNvSpPr/>
          <p:nvPr/>
        </p:nvSpPr>
        <p:spPr>
          <a:xfrm>
            <a:off x="0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86C95A-1B1E-8C1F-B10B-A4480E630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693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3669D15-A409-DB42-FA1B-29E3673E1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8CF466-BC92-FD79-00C3-1C7564F80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474" y="1027435"/>
            <a:ext cx="7949977" cy="433575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CF9E5DD-846C-DEE9-8D27-1E907BE307DA}"/>
              </a:ext>
            </a:extLst>
          </p:cNvPr>
          <p:cNvSpPr/>
          <p:nvPr/>
        </p:nvSpPr>
        <p:spPr>
          <a:xfrm>
            <a:off x="0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90D82FF-97ED-0E7C-31AA-5154F3E46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9435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EF42599-6F3E-7F7B-9AB5-0D3040ACB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E44AAF5-84AF-DC42-3932-30639321AF5F}"/>
              </a:ext>
            </a:extLst>
          </p:cNvPr>
          <p:cNvSpPr/>
          <p:nvPr/>
        </p:nvSpPr>
        <p:spPr>
          <a:xfrm>
            <a:off x="0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DF3C68-E0D0-3162-0451-9D1AEF6AB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42" y="562908"/>
            <a:ext cx="8532181" cy="469337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56DFCD6-2C2F-73AB-D236-D7C01215D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7159" y="2060085"/>
            <a:ext cx="2902099" cy="184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52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92BEE19-BC69-CA91-2965-395E395E3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1D4832E-B11E-34E3-D224-58D26A32D1CC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A0D3780-DFC6-8FCE-6ECF-F5BB44783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4C5BB2F-0111-92D6-3C86-3AABE99EF7E3}"/>
              </a:ext>
            </a:extLst>
          </p:cNvPr>
          <p:cNvSpPr txBox="1"/>
          <p:nvPr/>
        </p:nvSpPr>
        <p:spPr>
          <a:xfrm>
            <a:off x="871451" y="153541"/>
            <a:ext cx="83267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Explicit Surfaces and Implicit Surfaces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016D3F-558E-74E9-950E-966E9B843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DAFECD2-54AF-ADCE-A2CE-EA63B009635D}"/>
              </a:ext>
            </a:extLst>
          </p:cNvPr>
          <p:cNvSpPr txBox="1"/>
          <p:nvPr/>
        </p:nvSpPr>
        <p:spPr>
          <a:xfrm>
            <a:off x="644266" y="949142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Explicit Surfaces</a:t>
            </a:r>
            <a:r>
              <a:rPr lang="zh-CN" altLang="en-US" dirty="0"/>
              <a:t>（显式表面）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F40840-EF50-1270-A947-7FB33862A8D8}"/>
              </a:ext>
            </a:extLst>
          </p:cNvPr>
          <p:cNvSpPr txBox="1"/>
          <p:nvPr/>
        </p:nvSpPr>
        <p:spPr>
          <a:xfrm>
            <a:off x="704822" y="3657631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Implicit Surfaces</a:t>
            </a:r>
            <a:r>
              <a:rPr lang="zh-CN" altLang="en-US" dirty="0"/>
              <a:t>（隐式表面）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4D977F4-31CF-73AD-BA92-1CD0D350F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578" y="1574686"/>
            <a:ext cx="8947610" cy="162568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E100EA4-27EF-FB30-E7C3-519BC68EFF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578" y="4497943"/>
            <a:ext cx="8820603" cy="147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894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D508D3E-D002-6A2D-926E-B3EBE3854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2CCFBC1-35D4-91ED-BC3A-9E419ECD5EB4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639F343-7648-80CF-D037-004BE5FFE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C08A74D-8854-AECC-A45C-DBD271695655}"/>
              </a:ext>
            </a:extLst>
          </p:cNvPr>
          <p:cNvSpPr txBox="1"/>
          <p:nvPr/>
        </p:nvSpPr>
        <p:spPr>
          <a:xfrm>
            <a:off x="871451" y="153541"/>
            <a:ext cx="83267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Neural Radiance Fields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13331E8-6B49-5AF4-2E86-54A0ADA35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878" y="1054195"/>
            <a:ext cx="4591286" cy="200035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B00DDC7-EFDA-95AD-EA89-15E262739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424" y="1143982"/>
            <a:ext cx="4267419" cy="189874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EA999FE-FC2F-9AA2-99EF-369B95F146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3850" y="1488915"/>
            <a:ext cx="3412524" cy="53754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F87C501-FE1D-6848-88CA-E1F2D78E7A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600" y="2026463"/>
            <a:ext cx="2351602" cy="32578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4E97B79-19BB-076C-9CCD-C79D6A6055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037" y="3939307"/>
            <a:ext cx="5457952" cy="178412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CE28DD30-C311-30DD-93B7-FA4D7D1A64F1}"/>
              </a:ext>
            </a:extLst>
          </p:cNvPr>
          <p:cNvSpPr txBox="1"/>
          <p:nvPr/>
        </p:nvSpPr>
        <p:spPr>
          <a:xfrm>
            <a:off x="7006705" y="3452411"/>
            <a:ext cx="4491258" cy="2541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/>
              <a:t>σ</a:t>
            </a:r>
            <a:r>
              <a:rPr lang="zh-CN" altLang="en-US" dirty="0"/>
              <a:t>，是一个被称为体素密度的计算量。</a:t>
            </a:r>
            <a:r>
              <a:rPr lang="en-US" altLang="zh-CN" dirty="0"/>
              <a:t>Radiance Field</a:t>
            </a:r>
            <a:r>
              <a:rPr lang="zh-CN" altLang="en-US" dirty="0"/>
              <a:t>描述了在三维空间中每个点的辐射度（</a:t>
            </a:r>
            <a:r>
              <a:rPr lang="en-US" altLang="zh-CN" dirty="0"/>
              <a:t>radiance</a:t>
            </a:r>
            <a:r>
              <a:rPr lang="zh-CN" altLang="en-US" dirty="0"/>
              <a:t>），这代表了在该点上的光照强度和颜色。通过学习辐射场，可以生成逼真的图像，包括场景中的各种光照和反射效果。 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7979EA0-5321-4DE5-8544-756FBA693F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53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E69665A-9A01-8FEE-F530-AD7D5488A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EF48DBE-7C93-9413-7DDE-473118D4B8B7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A01A11-0BB2-B928-F8B0-69488C8BD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651" y="553651"/>
            <a:ext cx="6259274" cy="35716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9EE006D-CC0E-B384-1950-ADD880E3C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B175F07-138E-561A-ECF9-77A08232A275}"/>
              </a:ext>
            </a:extLst>
          </p:cNvPr>
          <p:cNvSpPr txBox="1"/>
          <p:nvPr/>
        </p:nvSpPr>
        <p:spPr>
          <a:xfrm>
            <a:off x="871451" y="153541"/>
            <a:ext cx="83267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Volume render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19E1E95-4E47-77FD-0705-95109D756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8651" y="4125270"/>
            <a:ext cx="6259274" cy="242634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4ABC1AF-FD38-28E8-3AD5-F40F065ED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26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15698AA-0CD2-36CA-2105-4F98FFA1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6F9409E-CEF4-BF11-B093-55BD5DC29165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D9FB00-9E7D-A8C5-979D-F21D002E2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903" y="618498"/>
            <a:ext cx="8225297" cy="48197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C1367F6-B32D-82EF-B9D4-3947268E4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91A0CC3-AF7B-A9B6-EB9D-0E482A829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376" y="5737174"/>
            <a:ext cx="2286117" cy="98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5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616778-09BE-2ED2-3F90-ED94A2220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43F4972-7B1F-4E53-DFB8-362738AAE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81" y="181666"/>
            <a:ext cx="7182819" cy="335432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13C1FDC-87B6-83E3-54A0-7FA44288E193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4E4BA73-6657-6C80-D5D3-A24EF6FEF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764" y="3586371"/>
            <a:ext cx="4446629" cy="237479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1E77E57-C7A8-7AD8-9AA4-8FD5CE1FC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6073760"/>
            <a:ext cx="1816193" cy="56517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A4B72FA-B3DF-79AE-63BB-415E833AF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05" y="3586372"/>
            <a:ext cx="6737262" cy="237479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6B380EF-B9FF-72B9-1BEA-53C6BE6DB1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43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F9768CA-C4E2-534F-7BD7-F374BEDA3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9F7EA8-9C5D-3213-5B26-5456C6246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20" y="262069"/>
            <a:ext cx="6680543" cy="429917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55068EC-D4E8-B49F-A27A-8A1CFF24C0FA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AA04CBA-21D1-0196-6AEF-36F6BEF8E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9EC62FE-112A-52C4-F959-546117B91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650" y="1429389"/>
            <a:ext cx="3321221" cy="13589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C4F28BF-E8FD-1891-1ADF-7C27263DE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911" y="4652731"/>
            <a:ext cx="9284177" cy="1943200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5AF7DD7-FDB8-1F96-A594-153E98CACCC6}"/>
              </a:ext>
            </a:extLst>
          </p:cNvPr>
          <p:cNvCxnSpPr/>
          <p:nvPr/>
        </p:nvCxnSpPr>
        <p:spPr>
          <a:xfrm flipV="1">
            <a:off x="7327311" y="2924869"/>
            <a:ext cx="1604742" cy="1727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862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71725D7-B157-6C10-01CB-D0554D1A0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E9600FD-F985-687D-F8E8-BCAF726FC014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3C6BC8-660F-E5DE-1E04-1F61E21D7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B123994-E12D-F174-8C0C-1CCF80C4F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182" y="3693786"/>
            <a:ext cx="6565418" cy="321548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DCBD02C-8B6C-FC27-3712-FF4A1BBE1A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182" y="-48446"/>
            <a:ext cx="6570222" cy="382110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B5D96F4-E925-0FD0-797A-5B7C1BAD88D8}"/>
              </a:ext>
            </a:extLst>
          </p:cNvPr>
          <p:cNvSpPr/>
          <p:nvPr/>
        </p:nvSpPr>
        <p:spPr>
          <a:xfrm>
            <a:off x="6745971" y="4335830"/>
            <a:ext cx="454172" cy="1877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329BA07-DFD6-6546-D749-1596AFB0D52F}"/>
              </a:ext>
            </a:extLst>
          </p:cNvPr>
          <p:cNvCxnSpPr>
            <a:cxnSpLocks/>
          </p:cNvCxnSpPr>
          <p:nvPr/>
        </p:nvCxnSpPr>
        <p:spPr>
          <a:xfrm flipV="1">
            <a:off x="7327311" y="4063327"/>
            <a:ext cx="1895412" cy="272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98FB70C9-55CC-8FE6-80BD-4A2A0A090AF5}"/>
              </a:ext>
            </a:extLst>
          </p:cNvPr>
          <p:cNvSpPr txBox="1"/>
          <p:nvPr/>
        </p:nvSpPr>
        <p:spPr>
          <a:xfrm>
            <a:off x="9489171" y="3930103"/>
            <a:ext cx="2646310" cy="2541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/>
              <a:t>Random </a:t>
            </a:r>
            <a:r>
              <a:rPr lang="zh-CN" altLang="en-US" dirty="0"/>
              <a:t>采样</a:t>
            </a:r>
            <a:endParaRPr lang="en-US" altLang="zh-CN" dirty="0"/>
          </a:p>
          <a:p>
            <a:pPr algn="just">
              <a:lnSpc>
                <a:spcPct val="150000"/>
              </a:lnSpc>
            </a:pPr>
            <a:r>
              <a:rPr lang="zh-CN" altLang="en-US" dirty="0"/>
              <a:t>方法一：从一张图片中</a:t>
            </a:r>
            <a:r>
              <a:rPr lang="en-US" altLang="zh-CN" dirty="0"/>
              <a:t>n*n</a:t>
            </a:r>
            <a:r>
              <a:rPr lang="zh-CN" altLang="en-US" dirty="0"/>
              <a:t>条射线中采</a:t>
            </a:r>
            <a:r>
              <a:rPr lang="en-US" altLang="zh-CN" dirty="0"/>
              <a:t>1024</a:t>
            </a:r>
            <a:r>
              <a:rPr lang="zh-CN" altLang="en-US" dirty="0"/>
              <a:t>条</a:t>
            </a:r>
            <a:r>
              <a:rPr lang="en-US" altLang="zh-CN" dirty="0"/>
              <a:t>;</a:t>
            </a:r>
          </a:p>
          <a:p>
            <a:pPr algn="just">
              <a:lnSpc>
                <a:spcPct val="150000"/>
              </a:lnSpc>
            </a:pPr>
            <a:r>
              <a:rPr lang="zh-CN" altLang="en-US" dirty="0"/>
              <a:t>方法二：从所有图片中选</a:t>
            </a:r>
            <a:r>
              <a:rPr lang="en-US" altLang="zh-CN" dirty="0"/>
              <a:t>1024</a:t>
            </a:r>
            <a:r>
              <a:rPr lang="zh-CN" altLang="en-US" dirty="0"/>
              <a:t>条射线，乘各自的</a:t>
            </a:r>
            <a:r>
              <a:rPr lang="en-US" altLang="zh-CN" dirty="0"/>
              <a:t>C2W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88D2986-8471-FFDC-D9AA-49F53418A26C}"/>
              </a:ext>
            </a:extLst>
          </p:cNvPr>
          <p:cNvSpPr/>
          <p:nvPr/>
        </p:nvSpPr>
        <p:spPr>
          <a:xfrm>
            <a:off x="9489170" y="4031029"/>
            <a:ext cx="2646311" cy="24401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1999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1802</TotalTime>
  <Words>233</Words>
  <Application>Microsoft Office PowerPoint</Application>
  <PresentationFormat>宽屏</PresentationFormat>
  <Paragraphs>48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等线</vt:lpstr>
      <vt:lpstr>等线 Light</vt:lpstr>
      <vt:lpstr>宋体</vt:lpstr>
      <vt:lpstr>Arial</vt:lpstr>
      <vt:lpstr>Calibri</vt:lpstr>
      <vt:lpstr>Times New Roman</vt:lpstr>
      <vt:lpstr>Wingdings</vt:lpstr>
      <vt:lpstr>Office 主题​​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XIONG WEITAO</dc:creator>
  <cp:lastModifiedBy>XIONG WEITAO</cp:lastModifiedBy>
  <cp:revision>9</cp:revision>
  <dcterms:created xsi:type="dcterms:W3CDTF">2024-04-28T05:00:47Z</dcterms:created>
  <dcterms:modified xsi:type="dcterms:W3CDTF">2024-05-04T08:58:08Z</dcterms:modified>
</cp:coreProperties>
</file>